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9" roundtripDataSignature="AMtx7mhCgnKPTIDA3V1x10NmKWU8Nt2s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ECFE929-D193-49BC-BA78-B23434EA4B9F}">
  <a:tblStyle styleId="{CECFE929-D193-49BC-BA78-B23434EA4B9F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/>
          <p:cNvSpPr txBox="1"/>
          <p:nvPr>
            <p:ph idx="1" type="subTitle"/>
          </p:nvPr>
        </p:nvSpPr>
        <p:spPr>
          <a:xfrm>
            <a:off x="361650" y="869100"/>
            <a:ext cx="8135700" cy="1143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1400">
                <a:solidFill>
                  <a:schemeClr val="dk1"/>
                </a:solidFill>
              </a:rPr>
              <a:t>Kelly pergunta ao seu banco a possibilidade de realizar um empréstimo de R$ 2000,00 para comprar um aparelho de som. Kelly consegue acertar sua dívida durante dois ou três anos e taxa de juros anuais é a mesma em cada caso. A tabela a seguir mostra as condições de pagamento para um empréstimo de R$ 2000,00 por dois anos: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55" name="Google Shape;55;p3"/>
          <p:cNvSpPr txBox="1"/>
          <p:nvPr>
            <p:ph idx="1" type="subTitle"/>
          </p:nvPr>
        </p:nvSpPr>
        <p:spPr>
          <a:xfrm>
            <a:off x="361650" y="3106175"/>
            <a:ext cx="8470500" cy="1596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BR" sz="1400">
                <a:solidFill>
                  <a:srgbClr val="FFFFFF"/>
                </a:solidFill>
              </a:rPr>
              <a:t>Questão: </a:t>
            </a:r>
            <a:r>
              <a:rPr lang="pt-BR" sz="1400">
                <a:solidFill>
                  <a:schemeClr val="dk1"/>
                </a:solidFill>
              </a:rPr>
              <a:t>Como as condições de pagamento pelo empréstimo de 2000 reais durante três anos seria diferente em relação ao pagamento durante dois anos? (defina como verdadeiro ou falso)</a:t>
            </a:r>
            <a:endParaRPr sz="1400">
              <a:solidFill>
                <a:schemeClr val="dk1"/>
              </a:solidFill>
            </a:endParaRPr>
          </a:p>
          <a:p>
            <a:pPr indent="-317500" lvl="0" marL="6477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pt-BR" sz="1400">
                <a:solidFill>
                  <a:schemeClr val="dk1"/>
                </a:solidFill>
              </a:rPr>
              <a:t>As parcelas serão maiores pelo empréstimo de 3 anos</a:t>
            </a:r>
            <a:endParaRPr sz="1400">
              <a:solidFill>
                <a:schemeClr val="dk1"/>
              </a:solidFill>
            </a:endParaRPr>
          </a:p>
          <a:p>
            <a:pPr indent="-317500" lvl="0" marL="647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AutoNum type="arabicPeriod"/>
            </a:pPr>
            <a:r>
              <a:rPr lang="pt-BR" sz="1400">
                <a:solidFill>
                  <a:schemeClr val="dk1"/>
                </a:solidFill>
              </a:rPr>
              <a:t>O total de juros pagos será maior pelo empréstimo de 3 anos.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56" name="Google Shape;56;p3"/>
          <p:cNvSpPr txBox="1"/>
          <p:nvPr>
            <p:ph type="ctrTitle"/>
          </p:nvPr>
        </p:nvSpPr>
        <p:spPr>
          <a:xfrm>
            <a:off x="435300" y="0"/>
            <a:ext cx="5953800" cy="6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2400">
                <a:solidFill>
                  <a:schemeClr val="lt1"/>
                </a:solidFill>
              </a:rPr>
              <a:t>APARELHO DE SOM</a:t>
            </a:r>
            <a:endParaRPr sz="2400">
              <a:solidFill>
                <a:schemeClr val="lt1"/>
              </a:solidFill>
            </a:endParaRPr>
          </a:p>
        </p:txBody>
      </p:sp>
      <p:pic>
        <p:nvPicPr>
          <p:cNvPr id="57" name="Google Shape;5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3195" y="0"/>
            <a:ext cx="1590805" cy="67068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3"/>
          <p:cNvGraphicFramePr/>
          <p:nvPr/>
        </p:nvGraphicFramePr>
        <p:xfrm>
          <a:off x="1334150" y="21632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{CECFE929-D193-49BC-BA78-B23434EA4B9F}</a:tableStyleId>
              </a:tblPr>
              <a:tblGrid>
                <a:gridCol w="1618925"/>
                <a:gridCol w="1618925"/>
                <a:gridCol w="1618925"/>
                <a:gridCol w="1618925"/>
              </a:tblGrid>
              <a:tr h="27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pt-BR" sz="1400" u="none" cap="none" strike="noStrike">
                          <a:solidFill>
                            <a:schemeClr val="dk1"/>
                          </a:solidFill>
                        </a:rPr>
                        <a:t>Período de dívida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38100" marB="38100" marR="38100" marL="381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solidFill>
                            <a:schemeClr val="dk1"/>
                          </a:solidFill>
                        </a:rPr>
                        <a:t>Parcela mensal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solidFill>
                            <a:schemeClr val="dk1"/>
                          </a:solidFill>
                        </a:rPr>
                        <a:t>Total a ser pago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solidFill>
                            <a:schemeClr val="dk1"/>
                          </a:solidFill>
                        </a:rPr>
                        <a:t>Total de juros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27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solidFill>
                            <a:schemeClr val="dk1"/>
                          </a:solidFill>
                        </a:rPr>
                        <a:t>Dois anos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solidFill>
                            <a:schemeClr val="dk1"/>
                          </a:solidFill>
                        </a:rPr>
                        <a:t>R$ 91,67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solidFill>
                            <a:schemeClr val="dk1"/>
                          </a:solidFill>
                        </a:rPr>
                        <a:t>R$ 2200,08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>
                          <a:solidFill>
                            <a:schemeClr val="dk1"/>
                          </a:solidFill>
                        </a:rPr>
                        <a:t>R$ 200,08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 txBox="1"/>
          <p:nvPr>
            <p:ph idx="1" type="body"/>
          </p:nvPr>
        </p:nvSpPr>
        <p:spPr>
          <a:xfrm>
            <a:off x="311700" y="1152475"/>
            <a:ext cx="8520600" cy="15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BR">
                <a:solidFill>
                  <a:srgbClr val="000000"/>
                </a:solidFill>
              </a:rPr>
              <a:t>Solução: </a:t>
            </a:r>
            <a:endParaRPr>
              <a:solidFill>
                <a:srgbClr val="000000"/>
              </a:solidFill>
            </a:endParaRPr>
          </a:p>
          <a:p>
            <a:pPr indent="-330200" lvl="0" marL="6477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lang="pt-BR" sz="1600">
                <a:solidFill>
                  <a:schemeClr val="dk1"/>
                </a:solidFill>
              </a:rPr>
              <a:t>Falso</a:t>
            </a:r>
            <a:endParaRPr sz="1600">
              <a:solidFill>
                <a:schemeClr val="dk1"/>
              </a:solidFill>
            </a:endParaRPr>
          </a:p>
          <a:p>
            <a:pPr indent="-330200" lvl="0" marL="647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AutoNum type="arabicPeriod"/>
            </a:pPr>
            <a:r>
              <a:rPr lang="pt-BR" sz="1600">
                <a:solidFill>
                  <a:schemeClr val="dk1"/>
                </a:solidFill>
              </a:rPr>
              <a:t>Verdadeiro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</p:txBody>
      </p:sp>
      <p:pic>
        <p:nvPicPr>
          <p:cNvPr id="64" name="Google Shape;6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3195" y="0"/>
            <a:ext cx="1590805" cy="67068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5"/>
          <p:cNvSpPr txBox="1"/>
          <p:nvPr>
            <p:ph idx="4294967295" type="ctrTitle"/>
          </p:nvPr>
        </p:nvSpPr>
        <p:spPr>
          <a:xfrm>
            <a:off x="435300" y="0"/>
            <a:ext cx="5953800" cy="6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2400">
                <a:solidFill>
                  <a:schemeClr val="lt1"/>
                </a:solidFill>
              </a:rPr>
              <a:t>APARELHO DE SOM</a:t>
            </a:r>
            <a:endParaRPr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