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8" roundtripDataSignature="AMtx7mgW8m062Ss1/zmR2/s2tkicGAGcu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1" name="Google Shape;6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6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0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0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2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2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4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4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4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4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5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4E5F5"/>
            </a:gs>
            <a:gs pos="100000">
              <a:srgbClr val="70A4D5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"/>
          <p:cNvSpPr txBox="1"/>
          <p:nvPr>
            <p:ph idx="1" type="subTitle"/>
          </p:nvPr>
        </p:nvSpPr>
        <p:spPr>
          <a:xfrm>
            <a:off x="155450" y="773850"/>
            <a:ext cx="8623200" cy="11607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>
                <a:solidFill>
                  <a:schemeClr val="dk1"/>
                </a:solidFill>
              </a:rPr>
              <a:t>Um novo programa de bikes comunitárias chamado “Bicicletas Laranjas” acabou de ser implementado no centro da cidade. Ciclistas podem escolher qualquer unidade nas estações e deixá-las em outra, quando finalizarem seus percursos.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100"/>
              <a:buNone/>
            </a:pPr>
            <a:r>
              <a:rPr lang="pt-BR" sz="1200">
                <a:solidFill>
                  <a:schemeClr val="dk1"/>
                </a:solidFill>
              </a:rPr>
              <a:t>A fim de usar esse sistema, você deve se tornar um membro e pagar uma taxa de adesão. A adesão do programa é totalmente feita através de um aplicativo em seu smartphone.</a:t>
            </a:r>
            <a:endParaRPr sz="1200">
              <a:solidFill>
                <a:srgbClr val="000000"/>
              </a:solidFill>
            </a:endParaRPr>
          </a:p>
        </p:txBody>
      </p:sp>
      <p:sp>
        <p:nvSpPr>
          <p:cNvPr id="55" name="Google Shape;55;p3"/>
          <p:cNvSpPr txBox="1"/>
          <p:nvPr>
            <p:ph idx="1" type="subTitle"/>
          </p:nvPr>
        </p:nvSpPr>
        <p:spPr>
          <a:xfrm>
            <a:off x="285675" y="2094775"/>
            <a:ext cx="5263800" cy="26535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400">
                <a:solidFill>
                  <a:schemeClr val="accent1"/>
                </a:solidFill>
              </a:rPr>
              <a:t>Questão</a:t>
            </a:r>
            <a:r>
              <a:rPr lang="pt-BR" sz="1400">
                <a:solidFill>
                  <a:schemeClr val="dk1"/>
                </a:solidFill>
              </a:rPr>
              <a:t>: </a:t>
            </a:r>
            <a:r>
              <a:rPr lang="pt-BR" sz="1100">
                <a:solidFill>
                  <a:schemeClr val="dk1"/>
                </a:solidFill>
              </a:rPr>
              <a:t>J</a:t>
            </a:r>
            <a:r>
              <a:rPr lang="pt-BR" sz="1200">
                <a:solidFill>
                  <a:schemeClr val="dk1"/>
                </a:solidFill>
              </a:rPr>
              <a:t>ulia decide fazer uma assinatura de um mês. No final do mês, ela recebeu uma conta da Bicicletas Laranjas no seu celular, como na imagem ao lado: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>
                <a:solidFill>
                  <a:schemeClr val="dk1"/>
                </a:solidFill>
              </a:rPr>
              <a:t>Ela se manteve atenta ao número de trajetos que ela fez e quanto cada um durou. Portanto, ela tem certeza de que algum erro aconteceu com a tarifa que foi cobrada dela.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>
                <a:solidFill>
                  <a:schemeClr val="dk1"/>
                </a:solidFill>
              </a:rPr>
              <a:t>Qual taxa está incorreta?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AutoNum type="alphaLcPeriod"/>
            </a:pPr>
            <a:r>
              <a:rPr lang="pt-BR" sz="1200">
                <a:solidFill>
                  <a:schemeClr val="dk1"/>
                </a:solidFill>
              </a:rPr>
              <a:t>1 mês de assinatura mensal - 20 reais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AutoNum type="alphaLcPeriod"/>
            </a:pPr>
            <a:r>
              <a:rPr lang="pt-BR" sz="1200">
                <a:solidFill>
                  <a:schemeClr val="dk1"/>
                </a:solidFill>
              </a:rPr>
              <a:t>10 trajetos de até 60 minutos - 10 reais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AutoNum type="alphaLcPeriod"/>
            </a:pPr>
            <a:r>
              <a:rPr lang="pt-BR" sz="1200">
                <a:solidFill>
                  <a:schemeClr val="dk1"/>
                </a:solidFill>
              </a:rPr>
              <a:t>0 trajetos entre 61 e 120 minutos - 0 reais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AutoNum type="alphaLcPeriod"/>
            </a:pPr>
            <a:r>
              <a:rPr lang="pt-BR" sz="1200">
                <a:solidFill>
                  <a:schemeClr val="dk1"/>
                </a:solidFill>
              </a:rPr>
              <a:t>2 trajetos de 121 ou mais minutos - 12 reais.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t-BR" sz="1200">
                <a:solidFill>
                  <a:schemeClr val="dk1"/>
                </a:solidFill>
              </a:rPr>
              <a:t>Qual é o valor correto que ela deveria ser cobrada?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56" name="Google Shape;56;p3"/>
          <p:cNvSpPr txBox="1"/>
          <p:nvPr>
            <p:ph type="ctrTitle"/>
          </p:nvPr>
        </p:nvSpPr>
        <p:spPr>
          <a:xfrm>
            <a:off x="435300" y="0"/>
            <a:ext cx="5953800" cy="68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pt-BR" sz="2400">
                <a:solidFill>
                  <a:schemeClr val="lt1"/>
                </a:solidFill>
              </a:rPr>
              <a:t>Bicicletas Laranjas</a:t>
            </a:r>
            <a:endParaRPr sz="2400">
              <a:solidFill>
                <a:schemeClr val="lt1"/>
              </a:solidFill>
            </a:endParaRPr>
          </a:p>
        </p:txBody>
      </p:sp>
      <p:pic>
        <p:nvPicPr>
          <p:cNvPr id="57" name="Google Shape;57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53195" y="0"/>
            <a:ext cx="1590805" cy="670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73350" y="2094775"/>
            <a:ext cx="2867025" cy="1400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4E5F5"/>
            </a:gs>
            <a:gs pos="100000">
              <a:srgbClr val="70A4D5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BR">
                <a:solidFill>
                  <a:srgbClr val="000000"/>
                </a:solidFill>
              </a:rPr>
              <a:t>Solução</a:t>
            </a:r>
            <a:r>
              <a:rPr lang="pt-BR">
                <a:solidFill>
                  <a:srgbClr val="000000"/>
                </a:solidFill>
              </a:rPr>
              <a:t>: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>
                <a:solidFill>
                  <a:srgbClr val="000000"/>
                </a:solidFill>
              </a:rPr>
              <a:t>Alternativa B, valor correto: 32 reais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1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64" name="Google Shape;64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53195" y="0"/>
            <a:ext cx="1590805" cy="670688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5"/>
          <p:cNvSpPr txBox="1"/>
          <p:nvPr/>
        </p:nvSpPr>
        <p:spPr>
          <a:xfrm>
            <a:off x="435300" y="0"/>
            <a:ext cx="5953800" cy="68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Bicicleta</a:t>
            </a:r>
            <a:r>
              <a:rPr lang="pt-BR" sz="2400">
                <a:solidFill>
                  <a:srgbClr val="FFFFFF"/>
                </a:solidFill>
              </a:rPr>
              <a:t>s </a:t>
            </a:r>
            <a:r>
              <a:rPr b="0" i="0" lang="pt-BR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Laranjas</a:t>
            </a:r>
            <a:endParaRPr b="0" i="0" sz="2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6" name="Google Shape;66;p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33150" y="1302650"/>
            <a:ext cx="3105150" cy="243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