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8" roundtripDataSignature="AMtx7mhBmgkLsceGsmVQ/TNyVIMlVYcxL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7"/>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7"/>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6"/>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6"/>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9"/>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0"/>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10"/>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2"/>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2"/>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3"/>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4"/>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4"/>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4"/>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4"/>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5"/>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4E5F5"/>
            </a:gs>
            <a:gs pos="100000">
              <a:srgbClr val="70A4D5"/>
            </a:gs>
          </a:gsLst>
          <a:path path="circle">
            <a:fillToRect b="50%" l="50%" r="50%" t="50%"/>
          </a:path>
          <a:tileRect/>
        </a:gradFill>
      </p:bgPr>
    </p:bg>
    <p:spTree>
      <p:nvGrpSpPr>
        <p:cNvPr id="53" name="Shape 53"/>
        <p:cNvGrpSpPr/>
        <p:nvPr/>
      </p:nvGrpSpPr>
      <p:grpSpPr>
        <a:xfrm>
          <a:off x="0" y="0"/>
          <a:ext cx="0" cy="0"/>
          <a:chOff x="0" y="0"/>
          <a:chExt cx="0" cy="0"/>
        </a:xfrm>
      </p:grpSpPr>
      <p:sp>
        <p:nvSpPr>
          <p:cNvPr id="54" name="Google Shape;54;p3"/>
          <p:cNvSpPr txBox="1"/>
          <p:nvPr>
            <p:ph idx="1" type="subTitle"/>
          </p:nvPr>
        </p:nvSpPr>
        <p:spPr>
          <a:xfrm>
            <a:off x="361650" y="1173900"/>
            <a:ext cx="8135700" cy="11436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SzPts val="2800"/>
              <a:buNone/>
            </a:pPr>
            <a:r>
              <a:rPr lang="pt-BR" sz="1400">
                <a:solidFill>
                  <a:schemeClr val="dk1"/>
                </a:solidFill>
              </a:rPr>
              <a:t>Kevin está em seu computador usando a internet da cafeteria, enquanto isso ele visita sites de lojas online que vendem equipamentos esportivos. Ele, então, aproveita para pesquisar os detalhes do seu cartão para pagar por uma bola de futebol, que decide comprar ali no momento para aproveitar a promoção relâmpago que encontra.</a:t>
            </a:r>
            <a:endParaRPr sz="1400">
              <a:solidFill>
                <a:schemeClr val="dk1"/>
              </a:solidFill>
            </a:endParaRPr>
          </a:p>
        </p:txBody>
      </p:sp>
      <p:sp>
        <p:nvSpPr>
          <p:cNvPr id="55" name="Google Shape;55;p3"/>
          <p:cNvSpPr txBox="1"/>
          <p:nvPr>
            <p:ph idx="1" type="subTitle"/>
          </p:nvPr>
        </p:nvSpPr>
        <p:spPr>
          <a:xfrm>
            <a:off x="361650" y="2877575"/>
            <a:ext cx="8470500" cy="14499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SzPts val="2800"/>
              <a:buNone/>
            </a:pPr>
            <a:r>
              <a:rPr lang="pt-BR" sz="1400">
                <a:solidFill>
                  <a:srgbClr val="FFFFFF"/>
                </a:solidFill>
              </a:rPr>
              <a:t>Questão: </a:t>
            </a:r>
            <a:r>
              <a:rPr lang="pt-BR" sz="1400">
                <a:solidFill>
                  <a:schemeClr val="dk1"/>
                </a:solidFill>
              </a:rPr>
              <a:t>A segurança quando realizamos alguma compra online é importante. O que Kevin poderia ter feito para aumentar sua segurança quando ele pagou pela bola de futebol?</a:t>
            </a:r>
            <a:endParaRPr sz="1400">
              <a:solidFill>
                <a:schemeClr val="dk1"/>
              </a:solidFill>
            </a:endParaRPr>
          </a:p>
          <a:p>
            <a:pPr indent="0" lvl="0" marL="406400" marR="406400" rtl="0" algn="l">
              <a:lnSpc>
                <a:spcPct val="115000"/>
              </a:lnSpc>
              <a:spcBef>
                <a:spcPts val="0"/>
              </a:spcBef>
              <a:spcAft>
                <a:spcPts val="0"/>
              </a:spcAft>
              <a:buClr>
                <a:schemeClr val="dk1"/>
              </a:buClr>
              <a:buSzPts val="1100"/>
              <a:buFont typeface="Arial"/>
              <a:buNone/>
            </a:pPr>
            <a:r>
              <a:t/>
            </a:r>
            <a:endParaRPr sz="1150">
              <a:solidFill>
                <a:srgbClr val="706C63"/>
              </a:solidFill>
              <a:highlight>
                <a:srgbClr val="FFFFFF"/>
              </a:highlight>
            </a:endParaRPr>
          </a:p>
          <a:p>
            <a:pPr indent="0" lvl="0" marL="0" rtl="0" algn="l">
              <a:lnSpc>
                <a:spcPct val="115000"/>
              </a:lnSpc>
              <a:spcBef>
                <a:spcPts val="0"/>
              </a:spcBef>
              <a:spcAft>
                <a:spcPts val="0"/>
              </a:spcAft>
              <a:buSzPts val="2800"/>
              <a:buNone/>
            </a:pPr>
            <a:r>
              <a:t/>
            </a:r>
            <a:endParaRPr sz="1400">
              <a:solidFill>
                <a:schemeClr val="dk1"/>
              </a:solidFill>
            </a:endParaRPr>
          </a:p>
          <a:p>
            <a:pPr indent="0" lvl="0" marL="0" rtl="0" algn="l">
              <a:lnSpc>
                <a:spcPct val="115000"/>
              </a:lnSpc>
              <a:spcBef>
                <a:spcPts val="800"/>
              </a:spcBef>
              <a:spcAft>
                <a:spcPts val="0"/>
              </a:spcAft>
              <a:buSzPts val="2800"/>
              <a:buNone/>
            </a:pPr>
            <a:r>
              <a:t/>
            </a:r>
            <a:endParaRPr sz="1400">
              <a:solidFill>
                <a:schemeClr val="dk1"/>
              </a:solidFill>
            </a:endParaRPr>
          </a:p>
        </p:txBody>
      </p:sp>
      <p:sp>
        <p:nvSpPr>
          <p:cNvPr id="56" name="Google Shape;56;p3"/>
          <p:cNvSpPr txBox="1"/>
          <p:nvPr>
            <p:ph type="ctrTitle"/>
          </p:nvPr>
        </p:nvSpPr>
        <p:spPr>
          <a:xfrm>
            <a:off x="435300" y="0"/>
            <a:ext cx="5953800" cy="681300"/>
          </a:xfrm>
          <a:prstGeom prst="rect">
            <a:avLst/>
          </a:prstGeom>
          <a:noFill/>
          <a:ln>
            <a:noFill/>
          </a:ln>
        </p:spPr>
        <p:txBody>
          <a:bodyPr anchorCtr="0" anchor="b" bIns="91425" lIns="91425" spcFirstLastPara="1" rIns="91425" wrap="square" tIns="91425">
            <a:noAutofit/>
          </a:bodyPr>
          <a:lstStyle/>
          <a:p>
            <a:pPr indent="0" lvl="0" marL="0" rtl="0" algn="l">
              <a:lnSpc>
                <a:spcPct val="115000"/>
              </a:lnSpc>
              <a:spcBef>
                <a:spcPts val="0"/>
              </a:spcBef>
              <a:spcAft>
                <a:spcPts val="0"/>
              </a:spcAft>
              <a:buSzPts val="1100"/>
              <a:buNone/>
            </a:pPr>
            <a:r>
              <a:rPr lang="pt-BR" sz="2400">
                <a:solidFill>
                  <a:schemeClr val="lt1"/>
                </a:solidFill>
              </a:rPr>
              <a:t>COMPRAS ONLINE</a:t>
            </a:r>
            <a:endParaRPr sz="2400">
              <a:solidFill>
                <a:schemeClr val="lt1"/>
              </a:solidFill>
            </a:endParaRPr>
          </a:p>
        </p:txBody>
      </p:sp>
      <p:pic>
        <p:nvPicPr>
          <p:cNvPr id="57" name="Google Shape;57;p3"/>
          <p:cNvPicPr preferRelativeResize="0"/>
          <p:nvPr/>
        </p:nvPicPr>
        <p:blipFill rotWithShape="1">
          <a:blip r:embed="rId3">
            <a:alphaModFix/>
          </a:blip>
          <a:srcRect b="0" l="0" r="0" t="0"/>
          <a:stretch/>
        </p:blipFill>
        <p:spPr>
          <a:xfrm>
            <a:off x="7553195" y="0"/>
            <a:ext cx="1590805" cy="67068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4E5F5"/>
            </a:gs>
            <a:gs pos="100000">
              <a:srgbClr val="70A4D5"/>
            </a:gs>
          </a:gsLst>
          <a:path path="circle">
            <a:fillToRect b="50%" l="50%" r="50%" t="50%"/>
          </a:path>
          <a:tileRect/>
        </a:gradFill>
      </p:bgPr>
    </p:bg>
    <p:spTree>
      <p:nvGrpSpPr>
        <p:cNvPr id="61" name="Shape 61"/>
        <p:cNvGrpSpPr/>
        <p:nvPr/>
      </p:nvGrpSpPr>
      <p:grpSpPr>
        <a:xfrm>
          <a:off x="0" y="0"/>
          <a:ext cx="0" cy="0"/>
          <a:chOff x="0" y="0"/>
          <a:chExt cx="0" cy="0"/>
        </a:xfrm>
      </p:grpSpPr>
      <p:sp>
        <p:nvSpPr>
          <p:cNvPr id="62" name="Google Shape;62;p5"/>
          <p:cNvSpPr txBox="1"/>
          <p:nvPr>
            <p:ph idx="1" type="body"/>
          </p:nvPr>
        </p:nvSpPr>
        <p:spPr>
          <a:xfrm>
            <a:off x="311700" y="1152475"/>
            <a:ext cx="8520600" cy="4035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SzPts val="1800"/>
              <a:buNone/>
            </a:pPr>
            <a:r>
              <a:rPr lang="pt-BR">
                <a:solidFill>
                  <a:srgbClr val="000000"/>
                </a:solidFill>
              </a:rPr>
              <a:t>Solução: </a:t>
            </a:r>
            <a:endParaRPr>
              <a:solidFill>
                <a:srgbClr val="000000"/>
              </a:solidFill>
            </a:endParaRPr>
          </a:p>
          <a:p>
            <a:pPr indent="0" lvl="0" marL="0" rtl="0" algn="l">
              <a:lnSpc>
                <a:spcPct val="115000"/>
              </a:lnSpc>
              <a:spcBef>
                <a:spcPts val="0"/>
              </a:spcBef>
              <a:spcAft>
                <a:spcPts val="0"/>
              </a:spcAft>
              <a:buSzPts val="1800"/>
              <a:buNone/>
            </a:pPr>
            <a:r>
              <a:rPr lang="pt-BR">
                <a:solidFill>
                  <a:srgbClr val="000000"/>
                </a:solidFill>
              </a:rPr>
              <a:t>	Resposta aberta.</a:t>
            </a:r>
            <a:endParaRPr>
              <a:solidFill>
                <a:srgbClr val="000000"/>
              </a:solidFill>
            </a:endParaRPr>
          </a:p>
          <a:p>
            <a:pPr indent="0" lvl="0" marL="0" rtl="0" algn="l">
              <a:lnSpc>
                <a:spcPct val="115000"/>
              </a:lnSpc>
              <a:spcBef>
                <a:spcPts val="0"/>
              </a:spcBef>
              <a:spcAft>
                <a:spcPts val="0"/>
              </a:spcAft>
              <a:buSzPts val="1800"/>
              <a:buNone/>
            </a:pPr>
            <a:r>
              <a:t/>
            </a:r>
            <a:endParaRPr>
              <a:solidFill>
                <a:srgbClr val="000000"/>
              </a:solidFill>
            </a:endParaRPr>
          </a:p>
          <a:p>
            <a:pPr indent="0" lvl="0" marL="0" rtl="0" algn="l">
              <a:lnSpc>
                <a:spcPct val="115000"/>
              </a:lnSpc>
              <a:spcBef>
                <a:spcPts val="0"/>
              </a:spcBef>
              <a:spcAft>
                <a:spcPts val="0"/>
              </a:spcAft>
              <a:buSzPts val="1800"/>
              <a:buNone/>
            </a:pPr>
            <a:r>
              <a:rPr lang="pt-BR">
                <a:solidFill>
                  <a:srgbClr val="000000"/>
                </a:solidFill>
              </a:rPr>
              <a:t>Comentários:</a:t>
            </a:r>
            <a:endParaRPr>
              <a:solidFill>
                <a:srgbClr val="000000"/>
              </a:solidFill>
            </a:endParaRPr>
          </a:p>
          <a:p>
            <a:pPr indent="101600" lvl="0" marL="0" rtl="0" algn="l">
              <a:spcBef>
                <a:spcPts val="0"/>
              </a:spcBef>
              <a:spcAft>
                <a:spcPts val="0"/>
              </a:spcAft>
              <a:buClr>
                <a:schemeClr val="dk1"/>
              </a:buClr>
              <a:buSzPts val="1100"/>
              <a:buFont typeface="Arial"/>
              <a:buNone/>
            </a:pPr>
            <a:r>
              <a:rPr lang="pt-BR" sz="1400">
                <a:solidFill>
                  <a:schemeClr val="dk1"/>
                </a:solidFill>
              </a:rPr>
              <a:t>Nessa questão, nos é apresentado duas questões, dentre elas, as possíveis inseguranças na internet quando acessamos dados pessoais (como no problema, dados bancários) em uma rede de internet pública (sinais de Wifi de livre acesso, por exemplo).</a:t>
            </a:r>
            <a:endParaRPr sz="1400">
              <a:solidFill>
                <a:schemeClr val="dk1"/>
              </a:solidFill>
            </a:endParaRPr>
          </a:p>
          <a:p>
            <a:pPr indent="101600" lvl="0" marL="0" rtl="0" algn="l">
              <a:spcBef>
                <a:spcPts val="400"/>
              </a:spcBef>
              <a:spcAft>
                <a:spcPts val="0"/>
              </a:spcAft>
              <a:buClr>
                <a:schemeClr val="dk1"/>
              </a:buClr>
              <a:buSzPts val="1100"/>
              <a:buFont typeface="Arial"/>
              <a:buNone/>
            </a:pPr>
            <a:r>
              <a:rPr lang="pt-BR" sz="1400">
                <a:solidFill>
                  <a:schemeClr val="dk1"/>
                </a:solidFill>
              </a:rPr>
              <a:t>Também é importante destacar, apesar de não ser o cerne da questão, sobre promoções suspeitas, que temos que tomar cuidado com golpes de vendas falsas, onde um produto está com um preço bem atrativo, bem abaixo da média, onde não chegamos a ter acesso ao produto supostamente vendido.</a:t>
            </a:r>
            <a:endParaRPr sz="1400">
              <a:solidFill>
                <a:schemeClr val="dk1"/>
              </a:solidFill>
            </a:endParaRPr>
          </a:p>
          <a:p>
            <a:pPr indent="101600" lvl="0" marL="0" rtl="0" algn="l">
              <a:spcBef>
                <a:spcPts val="400"/>
              </a:spcBef>
              <a:spcAft>
                <a:spcPts val="0"/>
              </a:spcAft>
              <a:buClr>
                <a:schemeClr val="dk1"/>
              </a:buClr>
              <a:buSzPts val="1100"/>
              <a:buFont typeface="Arial"/>
              <a:buNone/>
            </a:pPr>
            <a:r>
              <a:rPr lang="pt-BR" sz="1400">
                <a:solidFill>
                  <a:schemeClr val="dk1"/>
                </a:solidFill>
              </a:rPr>
              <a:t>Nenhum cálculo é necessário para resolver esta questão.</a:t>
            </a:r>
            <a:endParaRPr sz="1400">
              <a:solidFill>
                <a:schemeClr val="dk1"/>
              </a:solidFill>
            </a:endParaRPr>
          </a:p>
          <a:p>
            <a:pPr indent="0" lvl="0" marL="0" rtl="0" algn="l">
              <a:lnSpc>
                <a:spcPct val="115000"/>
              </a:lnSpc>
              <a:spcBef>
                <a:spcPts val="400"/>
              </a:spcBef>
              <a:spcAft>
                <a:spcPts val="0"/>
              </a:spcAft>
              <a:buSzPts val="1800"/>
              <a:buNone/>
            </a:pPr>
            <a:r>
              <a:t/>
            </a:r>
            <a:endParaRPr>
              <a:solidFill>
                <a:srgbClr val="000000"/>
              </a:solidFill>
            </a:endParaRPr>
          </a:p>
          <a:p>
            <a:pPr indent="0" lvl="0" marL="0" rtl="0" algn="l">
              <a:lnSpc>
                <a:spcPct val="115000"/>
              </a:lnSpc>
              <a:spcBef>
                <a:spcPts val="1200"/>
              </a:spcBef>
              <a:spcAft>
                <a:spcPts val="0"/>
              </a:spcAft>
              <a:buSzPts val="1800"/>
              <a:buNone/>
            </a:pPr>
            <a:r>
              <a:t/>
            </a:r>
            <a:endParaRPr sz="1400">
              <a:solidFill>
                <a:schemeClr val="dk1"/>
              </a:solidFill>
            </a:endParaRPr>
          </a:p>
        </p:txBody>
      </p:sp>
      <p:pic>
        <p:nvPicPr>
          <p:cNvPr id="63" name="Google Shape;63;p5"/>
          <p:cNvPicPr preferRelativeResize="0"/>
          <p:nvPr/>
        </p:nvPicPr>
        <p:blipFill rotWithShape="1">
          <a:blip r:embed="rId3">
            <a:alphaModFix/>
          </a:blip>
          <a:srcRect b="0" l="0" r="0" t="0"/>
          <a:stretch/>
        </p:blipFill>
        <p:spPr>
          <a:xfrm>
            <a:off x="7553195" y="0"/>
            <a:ext cx="1590805" cy="670688"/>
          </a:xfrm>
          <a:prstGeom prst="rect">
            <a:avLst/>
          </a:prstGeom>
          <a:noFill/>
          <a:ln>
            <a:noFill/>
          </a:ln>
        </p:spPr>
      </p:pic>
      <p:sp>
        <p:nvSpPr>
          <p:cNvPr id="64" name="Google Shape;64;p5"/>
          <p:cNvSpPr txBox="1"/>
          <p:nvPr>
            <p:ph idx="4294967295" type="ctrTitle"/>
          </p:nvPr>
        </p:nvSpPr>
        <p:spPr>
          <a:xfrm>
            <a:off x="435300" y="0"/>
            <a:ext cx="5953800" cy="681300"/>
          </a:xfrm>
          <a:prstGeom prst="rect">
            <a:avLst/>
          </a:prstGeom>
          <a:noFill/>
          <a:ln>
            <a:noFill/>
          </a:ln>
        </p:spPr>
        <p:txBody>
          <a:bodyPr anchorCtr="0" anchor="b"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lang="pt-BR" sz="2400">
                <a:solidFill>
                  <a:schemeClr val="lt1"/>
                </a:solidFill>
              </a:rPr>
              <a:t>COMPRAS ONLINE</a:t>
            </a:r>
            <a:endParaRPr b="0" i="0" sz="2400" u="none" cap="none" strike="noStrik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