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g9gBWF+TEK61IlOlf2IfbeC3I45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"/>
          <p:cNvSpPr txBox="1"/>
          <p:nvPr>
            <p:ph idx="1" type="subTitle"/>
          </p:nvPr>
        </p:nvSpPr>
        <p:spPr>
          <a:xfrm>
            <a:off x="361650" y="1452675"/>
            <a:ext cx="8135700" cy="1327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</a:rPr>
              <a:t>O Sr. Jonas tem um empréstimo de R$8.000,00 com a Financeira Real. A taxa de juros anual do empréstimo é de 15% e o pagamento de cada mês é de R$150,00. Depois de um ano, o Sr. Jonas ainda deve R$7.400,00.</a:t>
            </a:r>
            <a:endParaRPr sz="1100">
              <a:solidFill>
                <a:schemeClr val="dk1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100">
                <a:solidFill>
                  <a:schemeClr val="dk1"/>
                </a:solidFill>
              </a:rPr>
              <a:t>Outra companhia, a Financeira Zezé, oferece um empréstimo ao Sr. Jonas de R$10.000 com juros anual de 13% para que ele quite o outro empréstimo e possa ficar com um empréstimo com juros menor. O pagamento de cada mês também seria de R$150,00.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55" name="Google Shape;55;p3"/>
          <p:cNvSpPr txBox="1"/>
          <p:nvPr>
            <p:ph idx="1" type="subTitle"/>
          </p:nvPr>
        </p:nvSpPr>
        <p:spPr>
          <a:xfrm>
            <a:off x="361650" y="3166100"/>
            <a:ext cx="8135700" cy="601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FFFFFF"/>
                </a:solidFill>
              </a:rPr>
              <a:t>Questão 1</a:t>
            </a:r>
            <a:r>
              <a:rPr lang="pt-BR" sz="1400">
                <a:solidFill>
                  <a:schemeClr val="dk1"/>
                </a:solidFill>
              </a:rPr>
              <a:t>: </a:t>
            </a:r>
            <a:r>
              <a:rPr lang="pt-BR" sz="1100">
                <a:solidFill>
                  <a:schemeClr val="dk1"/>
                </a:solidFill>
              </a:rPr>
              <a:t>Mencione uma consequência financeira negativa para o Sr. Jonas se ele concordar com o empréstimo da Financeira Zezé.</a:t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56" name="Google Shape;56;p3"/>
          <p:cNvSpPr txBox="1"/>
          <p:nvPr>
            <p:ph type="ctrTitle"/>
          </p:nvPr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pt-BR" sz="2400">
                <a:solidFill>
                  <a:schemeClr val="lt1"/>
                </a:solidFill>
              </a:rPr>
              <a:t>Nova Oferta</a:t>
            </a:r>
            <a:endParaRPr sz="2400">
              <a:solidFill>
                <a:schemeClr val="lt1"/>
              </a:solidFill>
            </a:endParaRPr>
          </a:p>
        </p:txBody>
      </p:sp>
      <p:pic>
        <p:nvPicPr>
          <p:cNvPr id="57" name="Google Shape;5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"/>
          <p:cNvSpPr txBox="1"/>
          <p:nvPr>
            <p:ph idx="1" type="body"/>
          </p:nvPr>
        </p:nvSpPr>
        <p:spPr>
          <a:xfrm>
            <a:off x="311700" y="1092550"/>
            <a:ext cx="8520600" cy="20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Resposta esperada: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pt-BR" sz="1100">
                <a:solidFill>
                  <a:schemeClr val="dk1"/>
                </a:solidFill>
              </a:rPr>
              <a:t>Taxa de cancelamento.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pt-BR" sz="1100">
                <a:solidFill>
                  <a:schemeClr val="dk1"/>
                </a:solidFill>
              </a:rPr>
              <a:t>Pagar mais juros no total.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pt-BR" sz="1100">
                <a:solidFill>
                  <a:schemeClr val="dk1"/>
                </a:solidFill>
              </a:rPr>
              <a:t>Demorar mais tempo para quitar o empréstimo.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br>
              <a:rPr lang="pt-BR" sz="1100">
                <a:solidFill>
                  <a:schemeClr val="dk1"/>
                </a:solidFill>
              </a:rPr>
            </a:br>
            <a:endParaRPr>
              <a:solidFill>
                <a:srgbClr val="000000"/>
              </a:solidFill>
            </a:endParaRPr>
          </a:p>
        </p:txBody>
      </p:sp>
      <p:pic>
        <p:nvPicPr>
          <p:cNvPr id="63" name="Google Shape;6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5"/>
          <p:cNvSpPr txBox="1"/>
          <p:nvPr>
            <p:ph idx="4294967295" type="ctrTitle"/>
          </p:nvPr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</a:pPr>
            <a:r>
              <a:rPr lang="pt-BR" sz="2400">
                <a:solidFill>
                  <a:schemeClr val="lt1"/>
                </a:solidFill>
              </a:rPr>
              <a:t>Nova Oferta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