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8" roundtripDataSignature="AMtx7mg9gBWF+TEK61IlOlf2IfbeC3I45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0" name="Google Shape;60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7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5" name="Google Shape;15;p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" name="Google Shape;16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10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1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2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12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1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4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4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14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5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3"/>
          <p:cNvSpPr txBox="1"/>
          <p:nvPr>
            <p:ph idx="1" type="subTitle"/>
          </p:nvPr>
        </p:nvSpPr>
        <p:spPr>
          <a:xfrm>
            <a:off x="361650" y="1452675"/>
            <a:ext cx="8135700" cy="13275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O Sr. Jonas tem um empréstimo de R$8.000,00 com a Financeira Real. A taxa de juros anual do empréstimo é de 15% e o pagamento de cada mês é de R$150,00. Depois de um ano, o Sr. Jonas ainda deve R$7.400,00.</a:t>
            </a:r>
            <a:endParaRPr sz="1100">
              <a:solidFill>
                <a:schemeClr val="dk1"/>
              </a:solidFill>
            </a:endParaRPr>
          </a:p>
          <a:p>
            <a:pPr indent="45720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pt-BR" sz="1100">
                <a:solidFill>
                  <a:schemeClr val="dk1"/>
                </a:solidFill>
              </a:rPr>
              <a:t>Outra companhia, a Financeira Zezé, oferece um empréstimo ao Sr. Jonas de R$10.000 com juros anual de 13% para que ele quite o outro empréstimo e possa ficar com um empréstimo com juros menor. O pagamento de cada mês também seria de R$150,00.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</p:txBody>
      </p:sp>
      <p:sp>
        <p:nvSpPr>
          <p:cNvPr id="55" name="Google Shape;55;p3"/>
          <p:cNvSpPr txBox="1"/>
          <p:nvPr>
            <p:ph idx="1" type="subTitle"/>
          </p:nvPr>
        </p:nvSpPr>
        <p:spPr>
          <a:xfrm>
            <a:off x="361650" y="3166100"/>
            <a:ext cx="8135700" cy="601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pt-BR" sz="1400">
                <a:solidFill>
                  <a:srgbClr val="FFFFFF"/>
                </a:solidFill>
              </a:rPr>
              <a:t>Questão 1</a:t>
            </a:r>
            <a:r>
              <a:rPr lang="pt-BR" sz="1400">
                <a:solidFill>
                  <a:schemeClr val="dk1"/>
                </a:solidFill>
              </a:rPr>
              <a:t>: </a:t>
            </a:r>
            <a:r>
              <a:rPr lang="pt-BR" sz="1100">
                <a:solidFill>
                  <a:schemeClr val="dk1"/>
                </a:solidFill>
              </a:rPr>
              <a:t>Mencione uma consequência financeira negativa para o Sr. Jonas se ele concordar com o empréstimo da Financeira Zezé.</a:t>
            </a:r>
            <a:endParaRPr sz="1400">
              <a:solidFill>
                <a:schemeClr val="dk1"/>
              </a:solidFill>
            </a:endParaRPr>
          </a:p>
        </p:txBody>
      </p:sp>
      <p:sp>
        <p:nvSpPr>
          <p:cNvPr id="56" name="Google Shape;56;p3"/>
          <p:cNvSpPr txBox="1"/>
          <p:nvPr>
            <p:ph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</a:pPr>
            <a:r>
              <a:rPr lang="pt-BR" sz="2400">
                <a:solidFill>
                  <a:schemeClr val="lt1"/>
                </a:solidFill>
              </a:rPr>
              <a:t>Nova Oferta</a:t>
            </a:r>
            <a:endParaRPr sz="2400">
              <a:solidFill>
                <a:schemeClr val="lt1"/>
              </a:solidFill>
            </a:endParaRPr>
          </a:p>
        </p:txBody>
      </p:sp>
      <p:pic>
        <p:nvPicPr>
          <p:cNvPr id="57" name="Google Shape;57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D4E5F5"/>
            </a:gs>
            <a:gs pos="100000">
              <a:srgbClr val="70A4D5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5"/>
          <p:cNvSpPr txBox="1"/>
          <p:nvPr>
            <p:ph idx="1" type="body"/>
          </p:nvPr>
        </p:nvSpPr>
        <p:spPr>
          <a:xfrm>
            <a:off x="311700" y="1092550"/>
            <a:ext cx="8520600" cy="20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pt-BR">
                <a:solidFill>
                  <a:srgbClr val="000000"/>
                </a:solidFill>
              </a:rPr>
              <a:t>Resposta esperada: </a:t>
            </a:r>
            <a:endParaRPr>
              <a:solidFill>
                <a:srgbClr val="000000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pt-BR" sz="1100">
                <a:solidFill>
                  <a:schemeClr val="dk1"/>
                </a:solidFill>
              </a:rPr>
              <a:t>Taxa de cancelamento.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pt-BR" sz="1100">
                <a:solidFill>
                  <a:schemeClr val="dk1"/>
                </a:solidFill>
              </a:rPr>
              <a:t>Pagar mais juros no total.</a:t>
            </a:r>
            <a:endParaRPr sz="1100">
              <a:solidFill>
                <a:schemeClr val="dk1"/>
              </a:solidFill>
            </a:endParaRPr>
          </a:p>
          <a:p>
            <a:pPr indent="-2984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Char char="●"/>
            </a:pPr>
            <a:r>
              <a:rPr lang="pt-BR" sz="1100">
                <a:solidFill>
                  <a:schemeClr val="dk1"/>
                </a:solidFill>
              </a:rPr>
              <a:t>Demorar mais tempo para quitar o empréstimo.</a:t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br>
              <a:rPr lang="pt-BR" sz="1100">
                <a:solidFill>
                  <a:schemeClr val="dk1"/>
                </a:solidFill>
              </a:rPr>
            </a:br>
            <a:endParaRPr>
              <a:solidFill>
                <a:srgbClr val="000000"/>
              </a:solidFill>
            </a:endParaRPr>
          </a:p>
        </p:txBody>
      </p:sp>
      <p:pic>
        <p:nvPicPr>
          <p:cNvPr id="63" name="Google Shape;63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553195" y="0"/>
            <a:ext cx="1590805" cy="670688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5"/>
          <p:cNvSpPr txBox="1"/>
          <p:nvPr>
            <p:ph idx="4294967295" type="ctrTitle"/>
          </p:nvPr>
        </p:nvSpPr>
        <p:spPr>
          <a:xfrm>
            <a:off x="435300" y="0"/>
            <a:ext cx="5953800" cy="68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Arial"/>
              <a:buNone/>
            </a:pPr>
            <a:r>
              <a:rPr lang="pt-BR" sz="2400">
                <a:solidFill>
                  <a:schemeClr val="lt1"/>
                </a:solidFill>
              </a:rPr>
              <a:t>Nova Oferta</a:t>
            </a:r>
            <a:endParaRPr b="0" i="0" sz="2400" u="none" cap="none" strike="noStrik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